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57" r:id="rId6"/>
    <p:sldId id="259" r:id="rId7"/>
    <p:sldId id="262" r:id="rId8"/>
    <p:sldId id="261" r:id="rId9"/>
    <p:sldId id="263" r:id="rId10"/>
    <p:sldId id="260" r:id="rId11"/>
    <p:sldId id="265" r:id="rId12"/>
    <p:sldId id="267" r:id="rId13"/>
    <p:sldId id="269" r:id="rId14"/>
    <p:sldId id="268" r:id="rId15"/>
  </p:sldIdLst>
  <p:sldSz cx="8101013" cy="3429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EB8A88-78F3-47A7-B9B7-24CE723F6F4B}" v="119" dt="2023-05-18T17:53:30.9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74" autoAdjust="0"/>
  </p:normalViewPr>
  <p:slideViewPr>
    <p:cSldViewPr snapToGrid="0">
      <p:cViewPr varScale="1">
        <p:scale>
          <a:sx n="184" d="100"/>
          <a:sy n="184" d="100"/>
        </p:scale>
        <p:origin x="150" y="4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6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DDE2E11-409F-4998-BE87-59FF002145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1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983353-F032-4717-ADA3-58DC76F691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7D827-6BA0-4755-9A7C-6F2789E5484D}" type="datetime1">
              <a:rPr lang="es-ES" noProof="1" smtClean="0"/>
              <a:t>18/05/2023</a:t>
            </a:fld>
            <a:endParaRPr lang="es-ES" noProof="1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CE6B5F-F7C3-4AF3-A0EB-CCC16630A0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1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F040DE-457D-489F-AB85-3255423EB8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1BB46-BB8F-40FF-B3B1-CCC1CC085B50}" type="slidenum">
              <a:rPr lang="es-ES" noProof="1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283133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1BE283-E22F-4C75-98D4-5BF587B5B49F}" type="datetime1">
              <a:rPr lang="es-ES" noProof="1" dirty="0" smtClean="0"/>
              <a:t>18/05/2023</a:t>
            </a:fld>
            <a:endParaRPr lang="es-ES" noProof="1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15900" y="1143000"/>
            <a:ext cx="728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1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5FAB8EB-1B9B-45F7-A47A-C74ABD32A3D5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7242138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5FAB8EB-1B9B-45F7-A47A-C74ABD32A3D5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11718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5FAB8EB-1B9B-45F7-A47A-C74ABD32A3D5}" type="slidenum">
              <a:rPr lang="es-ES" noProof="1" dirty="0" smtClean="0"/>
              <a:t>10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1538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5FAB8EB-1B9B-45F7-A47A-C74ABD32A3D5}" type="slidenum">
              <a:rPr lang="es-ES" noProof="1" dirty="0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25664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5FAB8EB-1B9B-45F7-A47A-C74ABD32A3D5}" type="slidenum">
              <a:rPr lang="es-ES" noProof="1" dirty="0" smtClean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37206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5FAB8EB-1B9B-45F7-A47A-C74ABD32A3D5}" type="slidenum">
              <a:rPr lang="es-ES" noProof="1" dirty="0" smtClean="0"/>
              <a:t>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241148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5FAB8EB-1B9B-45F7-A47A-C74ABD32A3D5}" type="slidenum">
              <a:rPr lang="es-ES" noProof="1" smtClean="0"/>
              <a:t>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028871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5FAB8EB-1B9B-45F7-A47A-C74ABD32A3D5}" type="slidenum">
              <a:rPr lang="es-ES" noProof="1" smtClean="0"/>
              <a:t>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016288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5FAB8EB-1B9B-45F7-A47A-C74ABD32A3D5}" type="slidenum">
              <a:rPr lang="es-ES" noProof="1" dirty="0" smtClean="0"/>
              <a:t>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2587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5FAB8EB-1B9B-45F7-A47A-C74ABD32A3D5}" type="slidenum">
              <a:rPr lang="es-ES" noProof="1" dirty="0" smtClean="0"/>
              <a:t>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463661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5FAB8EB-1B9B-45F7-A47A-C74ABD32A3D5}" type="slidenum">
              <a:rPr lang="es-ES" noProof="1" dirty="0" smtClean="0"/>
              <a:t>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53769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71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183366A6-C0D6-44FB-BF1B-283C3B6026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101013" cy="34290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1"/>
              <a:t>Haga clic en el icono para Insertar imagen.</a:t>
            </a:r>
          </a:p>
        </p:txBody>
      </p:sp>
    </p:spTree>
    <p:extLst>
      <p:ext uri="{BB962C8B-B14F-4D97-AF65-F5344CB8AC3E}">
        <p14:creationId xmlns:p14="http://schemas.microsoft.com/office/powerpoint/2010/main" val="157674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56945" y="182563"/>
            <a:ext cx="698712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56945" y="912812"/>
            <a:ext cx="6987124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556945" y="3178175"/>
            <a:ext cx="1822728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98367B5-0FA0-40C6-B34D-A10C423F57C4}" type="datetime1">
              <a:rPr lang="es-ES" noProof="1" dirty="0" smtClean="0"/>
              <a:t>18/05/2023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683461" y="3178175"/>
            <a:ext cx="2734092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721340" y="3178175"/>
            <a:ext cx="1822728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80BCE52-6B25-4324-AAFB-DEE36A813357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18653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0" r:id="rId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E9CF4D1F-70A4-4B9A-B5CB-4DC43D8182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12375" b="12375"/>
          <a:stretch/>
        </p:blipFill>
        <p:spPr>
          <a:xfrm>
            <a:off x="-664595" y="-4591050"/>
            <a:ext cx="17967960" cy="8362950"/>
          </a:xfrm>
        </p:spPr>
      </p:pic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6EA1B335-DE2D-4AE5-BBF4-25FA34F22B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2563"/>
            <a:ext cx="6986588" cy="663575"/>
          </a:xfrm>
        </p:spPr>
        <p:txBody>
          <a:bodyPr rtlCol="0"/>
          <a:lstStyle/>
          <a:p>
            <a:pPr rtl="0"/>
            <a:r>
              <a:rPr lang="es-ES" noProof="1"/>
              <a:t>Diapositiva abstracta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0BCD1C-E980-DD81-734B-76B9104A9908}"/>
              </a:ext>
            </a:extLst>
          </p:cNvPr>
          <p:cNvSpPr txBox="1"/>
          <p:nvPr/>
        </p:nvSpPr>
        <p:spPr>
          <a:xfrm>
            <a:off x="1189759" y="400050"/>
            <a:ext cx="498763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2"/>
                </a:solidFill>
                <a:latin typeface="Amasis MT Pro Light" panose="02040304050005020304" pitchFamily="18" charset="0"/>
              </a:rPr>
              <a:t>Desenmarañando el caos: </a:t>
            </a:r>
          </a:p>
          <a:p>
            <a:r>
              <a:rPr lang="es-ES" sz="4000" dirty="0">
                <a:solidFill>
                  <a:schemeClr val="bg2"/>
                </a:solidFill>
                <a:latin typeface="Amasis MT Pro Light" panose="02040304050005020304" pitchFamily="18" charset="0"/>
              </a:rPr>
              <a:t>Divide y vencerás con FFT.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620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84CB47C8-BD03-4F2B-9AB4-EEEFB9F4F8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5338322" y="-11580151"/>
            <a:ext cx="25175962" cy="15798189"/>
          </a:xfrm>
        </p:spPr>
      </p:pic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7396D45-C568-4702-8887-160563A89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noProof="1"/>
              <a:t>Diapositiva abstracta 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FB3017-E583-4EEE-EA1E-D16094AF4B64}"/>
              </a:ext>
            </a:extLst>
          </p:cNvPr>
          <p:cNvSpPr txBox="1"/>
          <p:nvPr/>
        </p:nvSpPr>
        <p:spPr>
          <a:xfrm>
            <a:off x="193975" y="237172"/>
            <a:ext cx="75108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solidFill>
                  <a:schemeClr val="bg1"/>
                </a:solidFill>
                <a:latin typeface="Amasis MT Pro Light" panose="02040304050005020304" pitchFamily="18" charset="0"/>
              </a:rPr>
              <a:t>COSTE COMPUTACIONAL DE FFT VS RADIX-2.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F8BF1F-366E-C377-6117-09D0E97A9C24}"/>
              </a:ext>
            </a:extLst>
          </p:cNvPr>
          <p:cNvSpPr txBox="1"/>
          <p:nvPr/>
        </p:nvSpPr>
        <p:spPr>
          <a:xfrm>
            <a:off x="6853924" y="-71577"/>
            <a:ext cx="1162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FFT CON DYV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A69B02FF-E376-1141-BE94-AF85C6463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06183"/>
              </p:ext>
            </p:extLst>
          </p:nvPr>
        </p:nvGraphicFramePr>
        <p:xfrm>
          <a:off x="4388898" y="1052671"/>
          <a:ext cx="3158332" cy="186055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79166">
                  <a:extLst>
                    <a:ext uri="{9D8B030D-6E8A-4147-A177-3AD203B41FA5}">
                      <a16:colId xmlns:a16="http://schemas.microsoft.com/office/drawing/2014/main" val="987319318"/>
                    </a:ext>
                  </a:extLst>
                </a:gridCol>
                <a:gridCol w="1579166">
                  <a:extLst>
                    <a:ext uri="{9D8B030D-6E8A-4147-A177-3AD203B41FA5}">
                      <a16:colId xmlns:a16="http://schemas.microsoft.com/office/drawing/2014/main" val="1927750724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s-ES" dirty="0"/>
                        <a:t>OPERACION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COSTE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25794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r>
                        <a:rPr lang="es-ES" dirty="0" err="1"/>
                        <a:t>Múltiplicación</a:t>
                      </a:r>
                      <a:r>
                        <a:rPr lang="es-ES" dirty="0"/>
                        <a:t> y suma compleja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222249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r>
                        <a:rPr lang="es-ES" dirty="0"/>
                        <a:t>Reordenamiento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b="0" kern="1200" dirty="0">
                          <a:solidFill>
                            <a:schemeClr val="dk1"/>
                          </a:solidFill>
                          <a:effectLst/>
                        </a:rPr>
                        <a:t>O(n log n)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747985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r>
                        <a:rPr lang="es-ES" dirty="0"/>
                        <a:t>Mariposa de Cooley-</a:t>
                      </a:r>
                      <a:r>
                        <a:rPr lang="es-ES" dirty="0" err="1"/>
                        <a:t>Turkey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b="0" kern="1200" dirty="0">
                          <a:solidFill>
                            <a:schemeClr val="dk1"/>
                          </a:solidFill>
                          <a:effectLst/>
                        </a:rPr>
                        <a:t>O(1)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202262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r>
                        <a:rPr lang="es-ES" dirty="0"/>
                        <a:t>Total (para una señal de tamaño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b="0" kern="1200" dirty="0">
                          <a:solidFill>
                            <a:schemeClr val="dk1"/>
                          </a:solidFill>
                          <a:effectLst/>
                        </a:rPr>
                        <a:t>O(n log n)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43596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8807457-83DC-0EFE-8F87-9EFEA52D9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20929"/>
              </p:ext>
            </p:extLst>
          </p:nvPr>
        </p:nvGraphicFramePr>
        <p:xfrm>
          <a:off x="676785" y="1052671"/>
          <a:ext cx="3158332" cy="186055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79166">
                  <a:extLst>
                    <a:ext uri="{9D8B030D-6E8A-4147-A177-3AD203B41FA5}">
                      <a16:colId xmlns:a16="http://schemas.microsoft.com/office/drawing/2014/main" val="987319318"/>
                    </a:ext>
                  </a:extLst>
                </a:gridCol>
                <a:gridCol w="1579166">
                  <a:extLst>
                    <a:ext uri="{9D8B030D-6E8A-4147-A177-3AD203B41FA5}">
                      <a16:colId xmlns:a16="http://schemas.microsoft.com/office/drawing/2014/main" val="1927750724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s-ES" dirty="0"/>
                        <a:t>OPERACION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COSTE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25794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r>
                        <a:rPr lang="es-ES" dirty="0" err="1"/>
                        <a:t>Múltiplicación</a:t>
                      </a:r>
                      <a:r>
                        <a:rPr lang="es-ES" dirty="0"/>
                        <a:t> y suma compleja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222249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r>
                        <a:rPr lang="es-ES" dirty="0"/>
                        <a:t>Reordenamiento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b="0" kern="1200" dirty="0">
                          <a:solidFill>
                            <a:schemeClr val="dk1"/>
                          </a:solidFill>
                          <a:effectLst/>
                        </a:rPr>
                        <a:t>O(n</a:t>
                      </a:r>
                      <a:r>
                        <a:rPr lang="es-ES" sz="900" b="0" kern="1200" baseline="30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es-ES" sz="900" b="0" kern="1200" dirty="0">
                          <a:solidFill>
                            <a:schemeClr val="dk1"/>
                          </a:solidFill>
                          <a:effectLst/>
                        </a:rPr>
                        <a:t>)*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747985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r>
                        <a:rPr lang="es-ES" dirty="0"/>
                        <a:t>Mariposa de Cooley-</a:t>
                      </a:r>
                      <a:r>
                        <a:rPr lang="es-ES" dirty="0" err="1"/>
                        <a:t>Turkey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b="0" kern="1200" dirty="0">
                          <a:solidFill>
                            <a:schemeClr val="dk1"/>
                          </a:solidFill>
                          <a:effectLst/>
                        </a:rPr>
                        <a:t>O(1)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202262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r>
                        <a:rPr lang="es-ES" dirty="0"/>
                        <a:t>Total (para una señal de tamaño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b="0" kern="1200" dirty="0">
                          <a:solidFill>
                            <a:schemeClr val="dk1"/>
                          </a:solidFill>
                          <a:effectLst/>
                        </a:rPr>
                        <a:t>O(n</a:t>
                      </a:r>
                      <a:r>
                        <a:rPr lang="es-ES" sz="900" b="0" kern="1200" baseline="30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es-ES" sz="9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435967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BE6B4E76-BDF0-17D8-A5C4-70AE689F3944}"/>
              </a:ext>
            </a:extLst>
          </p:cNvPr>
          <p:cNvSpPr txBox="1"/>
          <p:nvPr/>
        </p:nvSpPr>
        <p:spPr>
          <a:xfrm>
            <a:off x="676785" y="2959279"/>
            <a:ext cx="687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>
                <a:solidFill>
                  <a:schemeClr val="bg1"/>
                </a:solidFill>
              </a:rPr>
              <a:t>(*) Este caso se da, cuando n no es potencia de 2, en el caso de RADIX-2, el algoritmo de divide y vencerás, usa la técnica de relleno (</a:t>
            </a:r>
            <a:r>
              <a:rPr lang="es-ES" sz="700" dirty="0" err="1">
                <a:solidFill>
                  <a:schemeClr val="bg1"/>
                </a:solidFill>
              </a:rPr>
              <a:t>padding</a:t>
            </a:r>
            <a:r>
              <a:rPr lang="es-ES" sz="700" dirty="0">
                <a:solidFill>
                  <a:schemeClr val="bg1"/>
                </a:solidFill>
              </a:rPr>
              <a:t>) para ajustar el tamaño además de  aprovechar las propiedades de la mariposa de Cooley-</a:t>
            </a:r>
            <a:r>
              <a:rPr lang="es-ES" sz="700" dirty="0" err="1">
                <a:solidFill>
                  <a:schemeClr val="bg1"/>
                </a:solidFill>
              </a:rPr>
              <a:t>Turkey</a:t>
            </a:r>
            <a:r>
              <a:rPr lang="es-ES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731FEF-34D1-4763-75F4-7D41C84D1119}"/>
              </a:ext>
            </a:extLst>
          </p:cNvPr>
          <p:cNvSpPr txBox="1"/>
          <p:nvPr/>
        </p:nvSpPr>
        <p:spPr>
          <a:xfrm>
            <a:off x="822835" y="793005"/>
            <a:ext cx="3465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chemeClr val="bg1"/>
                </a:solidFill>
              </a:rPr>
              <a:t>FFT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9E732B-DD43-3A05-9569-C9021B35189E}"/>
              </a:ext>
            </a:extLst>
          </p:cNvPr>
          <p:cNvSpPr txBox="1"/>
          <p:nvPr/>
        </p:nvSpPr>
        <p:spPr>
          <a:xfrm>
            <a:off x="4388898" y="783421"/>
            <a:ext cx="10198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dirty="0">
                <a:solidFill>
                  <a:schemeClr val="bg1"/>
                </a:solidFill>
              </a:rPr>
              <a:t>FFT OPTIMIZADO</a:t>
            </a:r>
          </a:p>
        </p:txBody>
      </p:sp>
    </p:spTree>
    <p:extLst>
      <p:ext uri="{BB962C8B-B14F-4D97-AF65-F5344CB8AC3E}">
        <p14:creationId xmlns:p14="http://schemas.microsoft.com/office/powerpoint/2010/main" val="308339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Imagen que contiene etapa&#10;&#10;Descripción generada automáticamente">
            <a:extLst>
              <a:ext uri="{FF2B5EF4-FFF2-40B4-BE49-F238E27FC236}">
                <a16:creationId xmlns:a16="http://schemas.microsoft.com/office/drawing/2014/main" id="{130E897B-AF2F-875D-F609-046438837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12375" b="12375"/>
          <a:stretch>
            <a:fillRect/>
          </a:stretch>
        </p:blipFill>
        <p:spPr/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2EEF7CA-B650-14CD-5968-9A10E5D493EC}"/>
              </a:ext>
            </a:extLst>
          </p:cNvPr>
          <p:cNvSpPr txBox="1"/>
          <p:nvPr/>
        </p:nvSpPr>
        <p:spPr>
          <a:xfrm>
            <a:off x="193975" y="237172"/>
            <a:ext cx="7510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bg1"/>
                </a:solidFill>
                <a:latin typeface="Amasis MT Pro Light" panose="02040304050005020304" pitchFamily="18" charset="0"/>
              </a:rPr>
              <a:t>EJEMPLOS APLICATIVOS DE FFT RADIX-2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D78474-29EE-2867-AB86-861617471680}"/>
              </a:ext>
            </a:extLst>
          </p:cNvPr>
          <p:cNvSpPr txBox="1"/>
          <p:nvPr/>
        </p:nvSpPr>
        <p:spPr>
          <a:xfrm>
            <a:off x="665351" y="1160006"/>
            <a:ext cx="4884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Procesamiento de  audio en tiempo real.</a:t>
            </a:r>
          </a:p>
          <a:p>
            <a:pPr marL="171450" indent="-171450">
              <a:buFontTx/>
              <a:buChar char="-"/>
            </a:pPr>
            <a:endParaRPr lang="es-ES" sz="12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Análisis de señales biométricas.</a:t>
            </a:r>
          </a:p>
          <a:p>
            <a:pPr marL="171450" indent="-171450">
              <a:buFontTx/>
              <a:buChar char="-"/>
            </a:pPr>
            <a:endParaRPr lang="es-ES" sz="12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Procesamiento de imágenes en tiempo real.</a:t>
            </a:r>
          </a:p>
        </p:txBody>
      </p:sp>
      <p:pic>
        <p:nvPicPr>
          <p:cNvPr id="1026" name="Picture 2" descr="Qué es el procesamiento de señales? | Dewesoft">
            <a:extLst>
              <a:ext uri="{FF2B5EF4-FFF2-40B4-BE49-F238E27FC236}">
                <a16:creationId xmlns:a16="http://schemas.microsoft.com/office/drawing/2014/main" id="{BC6ACF5D-9A5F-3B2D-4C5D-72D0236F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836" y="746749"/>
            <a:ext cx="2493503" cy="11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kulov Pavel Prognostication by neuron networks Abstract">
            <a:extLst>
              <a:ext uri="{FF2B5EF4-FFF2-40B4-BE49-F238E27FC236}">
                <a16:creationId xmlns:a16="http://schemas.microsoft.com/office/drawing/2014/main" id="{16E3E3DC-E076-D3DE-B957-36191044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80" y="2102374"/>
            <a:ext cx="1606473" cy="11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4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B76FC7D2-FC65-4979-B71F-885C0E3893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35267" y="-4024620"/>
            <a:ext cx="18100948" cy="9161977"/>
          </a:xfrm>
        </p:spPr>
      </p:pic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5EF7D93-BF4B-4058-B533-B6A495ADDA9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noProof="1"/>
              <a:t>Diapositiva abstracta 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36C250-1940-8E61-51D6-2A48573D7A62}"/>
              </a:ext>
            </a:extLst>
          </p:cNvPr>
          <p:cNvSpPr txBox="1"/>
          <p:nvPr/>
        </p:nvSpPr>
        <p:spPr>
          <a:xfrm>
            <a:off x="628650" y="187037"/>
            <a:ext cx="695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masis MT Pro Light" panose="02040304050005020304" pitchFamily="18" charset="0"/>
              </a:rPr>
              <a:t>DEFINICION DE LA TRANSFORMADA RÁPIDA DE FOURIER - FFT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02D531E-3947-2446-2786-B0CCBDF690DE}"/>
              </a:ext>
            </a:extLst>
          </p:cNvPr>
          <p:cNvSpPr txBox="1"/>
          <p:nvPr/>
        </p:nvSpPr>
        <p:spPr>
          <a:xfrm>
            <a:off x="473664" y="1841609"/>
            <a:ext cx="4320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¡Bienvenidos! </a:t>
            </a: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Hoy hablaremos sobre la transformada rápida de </a:t>
            </a: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Fourier (FFT) junto con una optimización, con </a:t>
            </a:r>
            <a:r>
              <a:rPr lang="es-ES" sz="12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DyV</a:t>
            </a: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.</a:t>
            </a:r>
          </a:p>
          <a:p>
            <a:endParaRPr lang="es-ES" sz="12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Creándose así una herramienta poderosa para analizar señales en </a:t>
            </a: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el dominio de la frecuencia. ¿Listos para desenmarañar el caos?</a:t>
            </a:r>
          </a:p>
        </p:txBody>
      </p:sp>
      <p:pic>
        <p:nvPicPr>
          <p:cNvPr id="3074" name="Picture 2" descr="利用FFT解析功能进行纹波电流测量的方法｜日本贵弥功株式会社&#10;&#10;https://www.chemi-con.co.jp/cn/faq/detail.php?id=RippleFFT">
            <a:extLst>
              <a:ext uri="{FF2B5EF4-FFF2-40B4-BE49-F238E27FC236}">
                <a16:creationId xmlns:a16="http://schemas.microsoft.com/office/drawing/2014/main" id="{CA7D4FF4-EF1D-EC8D-1D53-764BDCA0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45" y="1078486"/>
            <a:ext cx="3402013" cy="1911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549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8D8389AF-41C2-418A-B581-7A0561A922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927082"/>
            <a:ext cx="17427894" cy="8975271"/>
          </a:xfrm>
        </p:spPr>
      </p:pic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2B49EBF-99A7-40B6-B7D5-81E0269E462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noProof="1"/>
              <a:t>Diapositiva abstracta 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0271371-7C07-B90F-40A9-249F0EF383B9}"/>
              </a:ext>
            </a:extLst>
          </p:cNvPr>
          <p:cNvSpPr txBox="1"/>
          <p:nvPr/>
        </p:nvSpPr>
        <p:spPr>
          <a:xfrm>
            <a:off x="193975" y="57150"/>
            <a:ext cx="6877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masis MT Pro Light" panose="02040304050005020304" pitchFamily="18" charset="0"/>
              </a:rPr>
              <a:t>¿ Qué es FFT?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1D10706-5DE5-72A8-9F1F-F171727A3B2F}"/>
              </a:ext>
            </a:extLst>
          </p:cNvPr>
          <p:cNvSpPr txBox="1"/>
          <p:nvPr/>
        </p:nvSpPr>
        <p:spPr>
          <a:xfrm>
            <a:off x="611987" y="822186"/>
            <a:ext cx="6877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FFT es un algoritmo que divide una señal de entrada en componentes de frecuencia y las analiza para obtener información valiosa. FFT se utiliza en muchas áreas, desde el análisis de audio hasta la ingeniería aeroespacial.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0DABE6-9EED-5E9D-F864-27D633621CD0}"/>
              </a:ext>
            </a:extLst>
          </p:cNvPr>
          <p:cNvSpPr txBox="1"/>
          <p:nvPr/>
        </p:nvSpPr>
        <p:spPr>
          <a:xfrm>
            <a:off x="193975" y="1462798"/>
            <a:ext cx="6877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masis MT Pro Light" panose="02040304050005020304" pitchFamily="18" charset="0"/>
              </a:rPr>
              <a:t>Proceso FFT.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6A81B9-1409-B173-B2B0-7E039D7A4EA0}"/>
              </a:ext>
            </a:extLst>
          </p:cNvPr>
          <p:cNvSpPr txBox="1"/>
          <p:nvPr/>
        </p:nvSpPr>
        <p:spPr>
          <a:xfrm>
            <a:off x="546179" y="2222115"/>
            <a:ext cx="6877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El proceso FFT consta de varios pasos, incluyendo ventaneo, </a:t>
            </a:r>
            <a:r>
              <a:rPr lang="es-ES" sz="12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padding</a:t>
            </a: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, cálculo de la DFT y reordenamiento. Cada paso es fundamental para garantizar una buena precisión y eficiencia en el análisis de la señal.</a:t>
            </a:r>
          </a:p>
          <a:p>
            <a:endParaRPr lang="es-ES" sz="12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74B933-6043-254C-3480-D2F86D1AF402}"/>
              </a:ext>
            </a:extLst>
          </p:cNvPr>
          <p:cNvSpPr txBox="1"/>
          <p:nvPr/>
        </p:nvSpPr>
        <p:spPr>
          <a:xfrm>
            <a:off x="5798127" y="11640"/>
            <a:ext cx="262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Amasis MT Pro Light" panose="02040304050005020304" pitchFamily="18" charset="0"/>
              </a:rPr>
              <a:t>INTRODUCCION A LA FFT</a:t>
            </a:r>
          </a:p>
        </p:txBody>
      </p:sp>
    </p:spTree>
    <p:extLst>
      <p:ext uri="{BB962C8B-B14F-4D97-AF65-F5344CB8AC3E}">
        <p14:creationId xmlns:p14="http://schemas.microsoft.com/office/powerpoint/2010/main" val="55391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8D8389AF-41C2-418A-B581-7A0561A922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61473" y="-2773975"/>
            <a:ext cx="18490885" cy="9992179"/>
          </a:xfrm>
        </p:spPr>
      </p:pic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2B49EBF-99A7-40B6-B7D5-81E0269E462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noProof="1"/>
              <a:t>Diapositiva abstracta 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0271371-7C07-B90F-40A9-249F0EF383B9}"/>
              </a:ext>
            </a:extLst>
          </p:cNvPr>
          <p:cNvSpPr txBox="1"/>
          <p:nvPr/>
        </p:nvSpPr>
        <p:spPr>
          <a:xfrm>
            <a:off x="193975" y="57150"/>
            <a:ext cx="6877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masis MT Pro Light" panose="02040304050005020304" pitchFamily="18" charset="0"/>
              </a:rPr>
              <a:t>¿ Qué es FFT?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1D10706-5DE5-72A8-9F1F-F171727A3B2F}"/>
              </a:ext>
            </a:extLst>
          </p:cNvPr>
          <p:cNvSpPr txBox="1"/>
          <p:nvPr/>
        </p:nvSpPr>
        <p:spPr>
          <a:xfrm>
            <a:off x="611987" y="822186"/>
            <a:ext cx="6877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FFT es un algoritmo que divide una señal de entrada en componentes de frecuencia y las analiza para obtener información valiosa. FFT se utiliza en muchas áreas, desde el análisis de audio hasta la ingeniería aeroespacial.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0DABE6-9EED-5E9D-F864-27D633621CD0}"/>
              </a:ext>
            </a:extLst>
          </p:cNvPr>
          <p:cNvSpPr txBox="1"/>
          <p:nvPr/>
        </p:nvSpPr>
        <p:spPr>
          <a:xfrm>
            <a:off x="193975" y="1462798"/>
            <a:ext cx="6877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masis MT Pro Light" panose="02040304050005020304" pitchFamily="18" charset="0"/>
              </a:rPr>
              <a:t>Proceso FFT.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6A81B9-1409-B173-B2B0-7E039D7A4EA0}"/>
              </a:ext>
            </a:extLst>
          </p:cNvPr>
          <p:cNvSpPr txBox="1"/>
          <p:nvPr/>
        </p:nvSpPr>
        <p:spPr>
          <a:xfrm>
            <a:off x="546179" y="2222115"/>
            <a:ext cx="6877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El proceso FFT consta de varios pasos, incluyendo ventaneo, </a:t>
            </a:r>
            <a:r>
              <a:rPr lang="es-ES" sz="12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padding</a:t>
            </a: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, cálculo de la DFT y reordenamiento. Cada paso es fundamental para garantizar una buena precisión y eficiencia en el análisis de la señal.</a:t>
            </a:r>
          </a:p>
          <a:p>
            <a:endParaRPr lang="es-ES" sz="12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4D4FD1-7C69-06DD-BB7F-0F1A85029125}"/>
              </a:ext>
            </a:extLst>
          </p:cNvPr>
          <p:cNvSpPr txBox="1"/>
          <p:nvPr/>
        </p:nvSpPr>
        <p:spPr>
          <a:xfrm>
            <a:off x="5798127" y="11640"/>
            <a:ext cx="262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Amasis MT Pro Light" panose="02040304050005020304" pitchFamily="18" charset="0"/>
              </a:rPr>
              <a:t>INTRODUCCION A LA FFT</a:t>
            </a:r>
          </a:p>
        </p:txBody>
      </p:sp>
    </p:spTree>
    <p:extLst>
      <p:ext uri="{BB962C8B-B14F-4D97-AF65-F5344CB8AC3E}">
        <p14:creationId xmlns:p14="http://schemas.microsoft.com/office/powerpoint/2010/main" val="373539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89F8EA5-D868-42A2-9D98-9C47D025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100000" y="-1437409"/>
            <a:ext cx="21808439" cy="12763500"/>
          </a:xfrm>
        </p:spPr>
      </p:pic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F4868EB-7EED-4445-A781-4B39E0900C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noProof="1"/>
              <a:t>Diapositiva abstracta 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E4C4466-4BB1-EEA4-F285-246515BE6637}"/>
              </a:ext>
            </a:extLst>
          </p:cNvPr>
          <p:cNvSpPr txBox="1"/>
          <p:nvPr/>
        </p:nvSpPr>
        <p:spPr>
          <a:xfrm>
            <a:off x="193975" y="503959"/>
            <a:ext cx="7510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bg1"/>
                </a:solidFill>
                <a:latin typeface="Amasis MT Pro Light" panose="02040304050005020304" pitchFamily="18" charset="0"/>
              </a:rPr>
              <a:t>REDEFINIENDO LOS LÍMITES DEL ÉXITO.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D0CAD39-EB7D-FDFF-FCA6-C541E574E722}"/>
              </a:ext>
            </a:extLst>
          </p:cNvPr>
          <p:cNvSpPr txBox="1"/>
          <p:nvPr/>
        </p:nvSpPr>
        <p:spPr>
          <a:xfrm>
            <a:off x="1507015" y="1561916"/>
            <a:ext cx="4884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OPTIMIZACIÓN DEL ALGORITMO FFT CON DIVIDE Y VENCERÁS.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866E46B-5551-FD5A-AD9B-9F0C415F5085}"/>
              </a:ext>
            </a:extLst>
          </p:cNvPr>
          <p:cNvSpPr txBox="1"/>
          <p:nvPr/>
        </p:nvSpPr>
        <p:spPr>
          <a:xfrm>
            <a:off x="5939524" y="17364"/>
            <a:ext cx="216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INTRO. DIVIDE Y VENCERÁS</a:t>
            </a:r>
          </a:p>
        </p:txBody>
      </p:sp>
    </p:spTree>
    <p:extLst>
      <p:ext uri="{BB962C8B-B14F-4D97-AF65-F5344CB8AC3E}">
        <p14:creationId xmlns:p14="http://schemas.microsoft.com/office/powerpoint/2010/main" val="329979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89F8EA5-D868-42A2-9D98-9C47D025F0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933450" y="-628649"/>
            <a:ext cx="19485451" cy="13411200"/>
          </a:xfrm>
        </p:spPr>
      </p:pic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F4868EB-7EED-4445-A781-4B39E0900C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noProof="1"/>
              <a:t>Diapositiva abstracta 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0B764F-21F1-3577-A18C-D0B1663A9B37}"/>
              </a:ext>
            </a:extLst>
          </p:cNvPr>
          <p:cNvSpPr txBox="1"/>
          <p:nvPr/>
        </p:nvSpPr>
        <p:spPr>
          <a:xfrm>
            <a:off x="209339" y="311727"/>
            <a:ext cx="7682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masis MT Pro Light" panose="02040304050005020304" pitchFamily="18" charset="0"/>
              </a:rPr>
              <a:t>PASOS DEL PARADIGMA DYV.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0B0C3B-2735-1D32-0651-C1D3022C9A21}"/>
              </a:ext>
            </a:extLst>
          </p:cNvPr>
          <p:cNvSpPr txBox="1"/>
          <p:nvPr/>
        </p:nvSpPr>
        <p:spPr>
          <a:xfrm>
            <a:off x="154787" y="1268995"/>
            <a:ext cx="6877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Paso 1. Dividir el problema en dos o más subproblemas de menor tamaño.</a:t>
            </a:r>
          </a:p>
          <a:p>
            <a:endParaRPr lang="es-ES" sz="12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Paso 2. Resuelva cada subproblema recursivamente con el mismo algoritmo. Aplique el límite</a:t>
            </a: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condición para terminar la recursividad cuando los tamaños de los subproblemas son</a:t>
            </a: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suficientemente pequeño.</a:t>
            </a:r>
          </a:p>
          <a:p>
            <a:endParaRPr lang="es-ES" sz="12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Paso 3. Obtenga la solución para el problema original combinando las soluciones para</a:t>
            </a: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los subproblemas.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11E46F-C791-82E2-5AF9-CFC5F733DCFD}"/>
              </a:ext>
            </a:extLst>
          </p:cNvPr>
          <p:cNvSpPr txBox="1"/>
          <p:nvPr/>
        </p:nvSpPr>
        <p:spPr>
          <a:xfrm>
            <a:off x="5939524" y="17364"/>
            <a:ext cx="216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INTRO. DIVIDE Y VENCERÁS</a:t>
            </a:r>
          </a:p>
        </p:txBody>
      </p:sp>
      <p:pic>
        <p:nvPicPr>
          <p:cNvPr id="4098" name="Picture 2" descr="Shazam! Reconocimiento de Algoritmos de Música, Huellas Dactilares y  Procesamiento | Toptal®">
            <a:extLst>
              <a:ext uri="{FF2B5EF4-FFF2-40B4-BE49-F238E27FC236}">
                <a16:creationId xmlns:a16="http://schemas.microsoft.com/office/drawing/2014/main" id="{56CEF9B1-F820-9673-6D4C-716908B9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675" y="998877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31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84CB47C8-BD03-4F2B-9AB4-EEEFB9F4F8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8860858" y="-495300"/>
            <a:ext cx="17402627" cy="11634878"/>
          </a:xfrm>
        </p:spPr>
      </p:pic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7396D45-C568-4702-8887-160563A89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noProof="1"/>
              <a:t>Diapositiva abstracta 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FB3017-E583-4EEE-EA1E-D16094AF4B64}"/>
              </a:ext>
            </a:extLst>
          </p:cNvPr>
          <p:cNvSpPr txBox="1"/>
          <p:nvPr/>
        </p:nvSpPr>
        <p:spPr>
          <a:xfrm>
            <a:off x="193975" y="237172"/>
            <a:ext cx="7510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bg1"/>
                </a:solidFill>
                <a:latin typeface="Amasis MT Pro Light" panose="02040304050005020304" pitchFamily="18" charset="0"/>
              </a:rPr>
              <a:t>COMBINACIÓN PERFECTA SIN PRECEDENTES EN EL PROCESAMIENTO DE SEÑALES.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AAE91D-FAC0-60ED-B4C3-B86162786665}"/>
              </a:ext>
            </a:extLst>
          </p:cNvPr>
          <p:cNvSpPr txBox="1"/>
          <p:nvPr/>
        </p:nvSpPr>
        <p:spPr>
          <a:xfrm>
            <a:off x="1507015" y="1934308"/>
            <a:ext cx="4884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OPTIMIZACIÓN DEL ALGORITMO FFT CON DIVIDE Y VENCERÁS.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D3C5A34-873F-EF30-B3CB-25A1482DF4DC}"/>
              </a:ext>
            </a:extLst>
          </p:cNvPr>
          <p:cNvSpPr txBox="1"/>
          <p:nvPr/>
        </p:nvSpPr>
        <p:spPr>
          <a:xfrm>
            <a:off x="6853924" y="-71577"/>
            <a:ext cx="1162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FFT CON DYV</a:t>
            </a:r>
          </a:p>
        </p:txBody>
      </p:sp>
    </p:spTree>
    <p:extLst>
      <p:ext uri="{BB962C8B-B14F-4D97-AF65-F5344CB8AC3E}">
        <p14:creationId xmlns:p14="http://schemas.microsoft.com/office/powerpoint/2010/main" val="120320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84CB47C8-BD03-4F2B-9AB4-EEEFB9F4F8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7873366" y="-275631"/>
            <a:ext cx="16134682" cy="10732785"/>
          </a:xfrm>
        </p:spPr>
      </p:pic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7396D45-C568-4702-8887-160563A89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noProof="1"/>
              <a:t>Diapositiva abstracta 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FB3017-E583-4EEE-EA1E-D16094AF4B64}"/>
              </a:ext>
            </a:extLst>
          </p:cNvPr>
          <p:cNvSpPr txBox="1"/>
          <p:nvPr/>
        </p:nvSpPr>
        <p:spPr>
          <a:xfrm>
            <a:off x="193975" y="237172"/>
            <a:ext cx="7510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bg1"/>
                </a:solidFill>
                <a:latin typeface="Amasis MT Pro Light" panose="02040304050005020304" pitchFamily="18" charset="0"/>
              </a:rPr>
              <a:t>FFT RADIX-2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AAE91D-FAC0-60ED-B4C3-B86162786665}"/>
              </a:ext>
            </a:extLst>
          </p:cNvPr>
          <p:cNvSpPr txBox="1"/>
          <p:nvPr/>
        </p:nvSpPr>
        <p:spPr>
          <a:xfrm>
            <a:off x="2237265" y="1013420"/>
            <a:ext cx="4884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Es un algoritmo recursivo que se obtiene dividiendo el problema dado (y cada subproblema) en dos subproblemas de la mitad de tamaño.</a:t>
            </a: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Dentro de este marco hay dos variantes de FFT de uso común:</a:t>
            </a:r>
          </a:p>
          <a:p>
            <a:endParaRPr lang="es-ES" sz="12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FFT DIT (</a:t>
            </a:r>
            <a:r>
              <a:rPr lang="es-ES" sz="12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Decimation</a:t>
            </a: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 in time)</a:t>
            </a:r>
          </a:p>
          <a:p>
            <a:pPr marL="171450" indent="-171450">
              <a:buFontTx/>
              <a:buChar char="-"/>
            </a:pP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FFT DIF (</a:t>
            </a:r>
            <a:r>
              <a:rPr lang="es-ES" sz="12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Decimation</a:t>
            </a: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 in </a:t>
            </a:r>
            <a:r>
              <a:rPr lang="es-ES" sz="12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frequency</a:t>
            </a: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)</a:t>
            </a:r>
          </a:p>
          <a:p>
            <a:pPr marL="171450" indent="-171450">
              <a:buFontTx/>
              <a:buChar char="-"/>
            </a:pPr>
            <a:endParaRPr lang="es-ES" sz="12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Intuitivamente la estrategia de divide y vencerás funciona mejor cuando N es potencia de dos, ya que la subdivisión de los problemas puede proceder hasta que su tamaño sea 1.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150291-6C9C-FC91-F180-693BFE6EA8EC}"/>
              </a:ext>
            </a:extLst>
          </p:cNvPr>
          <p:cNvSpPr txBox="1"/>
          <p:nvPr/>
        </p:nvSpPr>
        <p:spPr>
          <a:xfrm>
            <a:off x="6853924" y="-71577"/>
            <a:ext cx="1162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FFT CON DYV</a:t>
            </a:r>
          </a:p>
        </p:txBody>
      </p:sp>
      <p:pic>
        <p:nvPicPr>
          <p:cNvPr id="2050" name="Picture 2" descr="🎡 Introduction to Fourier Analysis of Time Series | Medium">
            <a:extLst>
              <a:ext uri="{FF2B5EF4-FFF2-40B4-BE49-F238E27FC236}">
                <a16:creationId xmlns:a16="http://schemas.microsoft.com/office/drawing/2014/main" id="{13A05ED6-A49D-5037-CD1E-8DE795491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74" y="1013420"/>
            <a:ext cx="2181367" cy="19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761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84CB47C8-BD03-4F2B-9AB4-EEEFB9F4F8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1061290" y="-11429832"/>
            <a:ext cx="19684265" cy="15063380"/>
          </a:xfrm>
        </p:spPr>
      </p:pic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7396D45-C568-4702-8887-160563A89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rtl="0"/>
            <a:r>
              <a:rPr lang="es-ES" noProof="1"/>
              <a:t>Diapositiva abstracta 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FB3017-E583-4EEE-EA1E-D16094AF4B64}"/>
              </a:ext>
            </a:extLst>
          </p:cNvPr>
          <p:cNvSpPr txBox="1"/>
          <p:nvPr/>
        </p:nvSpPr>
        <p:spPr>
          <a:xfrm>
            <a:off x="193975" y="237172"/>
            <a:ext cx="7510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bg1"/>
                </a:solidFill>
                <a:latin typeface="Amasis MT Pro Light" panose="02040304050005020304" pitchFamily="18" charset="0"/>
              </a:rPr>
              <a:t>DESCRIPCION GENERAL DE RADIX-2.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AAE91D-FAC0-60ED-B4C3-B86162786665}"/>
              </a:ext>
            </a:extLst>
          </p:cNvPr>
          <p:cNvSpPr txBox="1"/>
          <p:nvPr/>
        </p:nvSpPr>
        <p:spPr>
          <a:xfrm>
            <a:off x="1392715" y="1140558"/>
            <a:ext cx="48848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Es una implementación eficiente de  la DFT para secuencias de  longitud que son potencias de dos.</a:t>
            </a:r>
          </a:p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Los pasos generales son:</a:t>
            </a:r>
          </a:p>
          <a:p>
            <a:pPr marL="228600" indent="-228600">
              <a:buAutoNum type="arabicPeriod"/>
            </a:pP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Verifica que la longitud de la secuencia sea potencia de 2</a:t>
            </a:r>
          </a:p>
          <a:p>
            <a:pPr marL="228600" indent="-228600">
              <a:buAutoNum type="arabicPeriod"/>
            </a:pP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Divide recursivamente la secuencia</a:t>
            </a:r>
          </a:p>
          <a:p>
            <a:pPr marL="228600" indent="-228600">
              <a:buAutoNum type="arabicPeriod"/>
            </a:pP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La FFT radix-2 en cada subsecuencia es aplicada de forma recursiva hasta tener una longitud 1. – Caso base.</a:t>
            </a:r>
          </a:p>
          <a:p>
            <a:pPr marL="228600" indent="-228600">
              <a:buAutoNum type="arabicPeriod"/>
            </a:pP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Combinar los resultados de los subprocesos para obtener la TF de la subsecuencia original usando la operación de la mariposa de Cooley-</a:t>
            </a:r>
            <a:r>
              <a:rPr lang="es-ES" sz="1200" dirty="0" err="1">
                <a:solidFill>
                  <a:schemeClr val="bg1"/>
                </a:solidFill>
                <a:latin typeface="Amasis MT Pro Light" panose="02040304050005020304" pitchFamily="18" charset="0"/>
              </a:rPr>
              <a:t>Turkey</a:t>
            </a: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.</a:t>
            </a:r>
          </a:p>
          <a:p>
            <a:pPr marL="228600" indent="-228600">
              <a:buAutoNum type="arabicPeriod"/>
            </a:pPr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Repetir el proceso mariposa para diferentes niveles de la recursión, hasta llegar a la secuencia original.</a:t>
            </a:r>
          </a:p>
          <a:p>
            <a:pPr marL="228600" indent="-228600">
              <a:buAutoNum type="arabicPeriod"/>
            </a:pPr>
            <a:endParaRPr lang="es-ES" sz="12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F8BF1F-366E-C377-6117-09D0E97A9C24}"/>
              </a:ext>
            </a:extLst>
          </p:cNvPr>
          <p:cNvSpPr txBox="1"/>
          <p:nvPr/>
        </p:nvSpPr>
        <p:spPr>
          <a:xfrm>
            <a:off x="6853924" y="-71577"/>
            <a:ext cx="1162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FFT CON DYV</a:t>
            </a:r>
          </a:p>
        </p:txBody>
      </p:sp>
    </p:spTree>
    <p:extLst>
      <p:ext uri="{BB962C8B-B14F-4D97-AF65-F5344CB8AC3E}">
        <p14:creationId xmlns:p14="http://schemas.microsoft.com/office/powerpoint/2010/main" val="3906566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3524628_TF23292092" id="{F2A50EDE-A343-4EC3-9D87-5AEF7EE73181}" vid="{9DC4FC2C-ECB1-4B05-89F8-E5795EF3F56B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BC547FD8B6E84DB90D2EBCE5078C7B" ma:contentTypeVersion="15" ma:contentTypeDescription="Crear nuevo documento." ma:contentTypeScope="" ma:versionID="cf271115a2221494b4663945dfadb040">
  <xsd:schema xmlns:xsd="http://www.w3.org/2001/XMLSchema" xmlns:xs="http://www.w3.org/2001/XMLSchema" xmlns:p="http://schemas.microsoft.com/office/2006/metadata/properties" xmlns:ns3="72890daa-3293-4b78-a0c9-29ddda3a92eb" xmlns:ns4="17b983b1-cb6c-4e07-a18f-45cc45474b64" targetNamespace="http://schemas.microsoft.com/office/2006/metadata/properties" ma:root="true" ma:fieldsID="dfa1ce203bf88d29a13ca974598263dc" ns3:_="" ns4:_="">
    <xsd:import namespace="72890daa-3293-4b78-a0c9-29ddda3a92eb"/>
    <xsd:import namespace="17b983b1-cb6c-4e07-a18f-45cc45474b6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0daa-3293-4b78-a0c9-29ddda3a92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983b1-cb6c-4e07-a18f-45cc45474b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2890daa-3293-4b78-a0c9-29ddda3a92eb" xsi:nil="true"/>
    <_activity xmlns="72890daa-3293-4b78-a0c9-29ddda3a92e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5AA45B-334D-469D-AD1C-A84836CB93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890daa-3293-4b78-a0c9-29ddda3a92eb"/>
    <ds:schemaRef ds:uri="17b983b1-cb6c-4e07-a18f-45cc45474b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79051C-85C9-4635-9077-236E30D5A75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17b983b1-cb6c-4e07-a18f-45cc45474b64"/>
    <ds:schemaRef ds:uri="http://purl.org/dc/dcmitype/"/>
    <ds:schemaRef ds:uri="72890daa-3293-4b78-a0c9-29ddda3a92eb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C28D99D-79DC-4F4B-891F-9E6D488B98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Banners abstractos de Facebook</Template>
  <TotalTime>151</TotalTime>
  <Words>756</Words>
  <Application>Microsoft Office PowerPoint</Application>
  <PresentationFormat>Personalizado</PresentationFormat>
  <Paragraphs>104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Amasis MT Pro Light</vt:lpstr>
      <vt:lpstr>Arial</vt:lpstr>
      <vt:lpstr>Calibri</vt:lpstr>
      <vt:lpstr>Calibri Light</vt:lpstr>
      <vt:lpstr>Tema de Office</vt:lpstr>
      <vt:lpstr>Diapositiva abstracta 1</vt:lpstr>
      <vt:lpstr>Diapositiva abstracta 2</vt:lpstr>
      <vt:lpstr>Diapositiva abstracta 3</vt:lpstr>
      <vt:lpstr>Diapositiva abstracta 3</vt:lpstr>
      <vt:lpstr>Diapositiva abstracta 5</vt:lpstr>
      <vt:lpstr>Diapositiva abstracta 5</vt:lpstr>
      <vt:lpstr>Diapositiva abstracta 4</vt:lpstr>
      <vt:lpstr>Diapositiva abstracta 4</vt:lpstr>
      <vt:lpstr>Diapositiva abstracta 4</vt:lpstr>
      <vt:lpstr>Diapositiva abstracta 4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abstracta 1</dc:title>
  <dc:creator>PAULINO ESTEBAN BERMÚDEZ RODRÍGUEZ</dc:creator>
  <cp:lastModifiedBy>PAULINO ESTEBAN BERMÚDEZ RODRÍGUEZ</cp:lastModifiedBy>
  <cp:revision>2</cp:revision>
  <dcterms:created xsi:type="dcterms:W3CDTF">2023-05-18T15:28:26Z</dcterms:created>
  <dcterms:modified xsi:type="dcterms:W3CDTF">2023-05-18T19:11:50Z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0x0101004DBC547FD8B6E84DB90D2EBCE5078C7B</vt:lpwstr>
  </property>
</Properties>
</file>